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4" r:id="rId22"/>
    <p:sldId id="280" r:id="rId23"/>
    <p:sldId id="282" r:id="rId24"/>
    <p:sldId id="284" r:id="rId25"/>
    <p:sldId id="281" r:id="rId26"/>
    <p:sldId id="277" r:id="rId27"/>
    <p:sldId id="279" r:id="rId28"/>
    <p:sldId id="278" r:id="rId29"/>
    <p:sldId id="283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1D105-AC95-A140-BF95-DAE3F6434418}" type="datetimeFigureOut">
              <a:rPr lang="en-US" smtClean="0"/>
              <a:pPr/>
              <a:t>2/11/09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A2C77-C1D8-954F-AF76-001E8D7C0D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laloc75@gmail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Robust Programs and Exception Handling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February 11, 2009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FAA Advanced Automation System</a:t>
            </a:r>
          </a:p>
          <a:p>
            <a:pPr lvl="1"/>
            <a:r>
              <a:rPr lang="en-US" dirty="0" smtClean="0"/>
              <a:t>Type: Design Failure</a:t>
            </a:r>
          </a:p>
          <a:p>
            <a:pPr lvl="1"/>
            <a:r>
              <a:rPr lang="en-US" dirty="0" smtClean="0"/>
              <a:t>$2.5 billion contract -&gt; $7.5 billion cost</a:t>
            </a:r>
          </a:p>
          <a:p>
            <a:pPr lvl="1"/>
            <a:r>
              <a:rPr lang="en-US" dirty="0" smtClean="0"/>
              <a:t>1.5 MLOC, 3k known bugs</a:t>
            </a:r>
          </a:p>
          <a:p>
            <a:pPr lvl="1"/>
            <a:r>
              <a:rPr lang="en-US" dirty="0" smtClean="0"/>
              <a:t>Project was never finished</a:t>
            </a:r>
          </a:p>
          <a:p>
            <a:pPr lvl="1"/>
            <a:r>
              <a:rPr lang="en-US" dirty="0" smtClean="0"/>
              <a:t>Hundreds of careers at IBM were ruined </a:t>
            </a:r>
          </a:p>
          <a:p>
            <a:pPr lvl="1"/>
            <a:r>
              <a:rPr lang="en-US" dirty="0" smtClean="0"/>
              <a:t>Cause: Poorly thought out design, implementation complexity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Defects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Syntax Errors</a:t>
            </a:r>
          </a:p>
          <a:p>
            <a:pPr lvl="1"/>
            <a:r>
              <a:rPr lang="en-US" dirty="0" smtClean="0"/>
              <a:t>Equivalent to a typo or grammatical error</a:t>
            </a:r>
          </a:p>
          <a:p>
            <a:pPr lvl="1"/>
            <a:r>
              <a:rPr lang="en-US" dirty="0" smtClean="0"/>
              <a:t>Usually caught by the compiler</a:t>
            </a:r>
          </a:p>
          <a:p>
            <a:pPr lvl="1"/>
            <a:r>
              <a:rPr lang="en-US" dirty="0" smtClean="0"/>
              <a:t>Eclipse will notify you in real-time</a:t>
            </a:r>
          </a:p>
          <a:p>
            <a:r>
              <a:rPr lang="en-US" dirty="0" smtClean="0"/>
              <a:t>Run-time Errors</a:t>
            </a:r>
          </a:p>
          <a:p>
            <a:pPr lvl="1"/>
            <a:r>
              <a:rPr lang="en-US" dirty="0" smtClean="0"/>
              <a:t>Errors that can only be detected during execution</a:t>
            </a:r>
          </a:p>
          <a:p>
            <a:pPr lvl="1"/>
            <a:r>
              <a:rPr lang="en-US" dirty="0" smtClean="0"/>
              <a:t>Depends on user input or dynamic variable values</a:t>
            </a:r>
          </a:p>
          <a:p>
            <a:pPr lvl="1"/>
            <a:r>
              <a:rPr lang="en-US" dirty="0" smtClean="0"/>
              <a:t>Usually results in an exception</a:t>
            </a:r>
          </a:p>
          <a:p>
            <a:r>
              <a:rPr lang="en-US" dirty="0" smtClean="0"/>
              <a:t>Logic Errors</a:t>
            </a:r>
          </a:p>
          <a:p>
            <a:pPr lvl="1"/>
            <a:r>
              <a:rPr lang="en-US" dirty="0" smtClean="0"/>
              <a:t>The program looks correct but doesn’t operate according to specification</a:t>
            </a:r>
          </a:p>
          <a:p>
            <a:pPr lvl="1"/>
            <a:r>
              <a:rPr lang="en-US" dirty="0" smtClean="0"/>
              <a:t>Usually detected in testing </a:t>
            </a:r>
          </a:p>
          <a:p>
            <a:pPr lvl="1"/>
            <a:r>
              <a:rPr lang="en-US" dirty="0" smtClean="0"/>
              <a:t>If not detected, it will impact robustness in the field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Example 1:</a:t>
            </a:r>
          </a:p>
          <a:p>
            <a:pPr lvl="2">
              <a:buNone/>
            </a:pPr>
            <a:r>
              <a:rPr lang="en-US" sz="2000" dirty="0" smtClean="0"/>
              <a:t> Node (E contents)</a:t>
            </a:r>
          </a:p>
          <a:p>
            <a:pPr lvl="2">
              <a:buNone/>
            </a:pPr>
            <a:r>
              <a:rPr lang="en-US" sz="2000" dirty="0" smtClean="0"/>
              <a:t>    {</a:t>
            </a:r>
          </a:p>
          <a:p>
            <a:pPr lvl="2"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this.contents</a:t>
            </a:r>
            <a:r>
              <a:rPr lang="en-US" sz="2000" dirty="0" smtClean="0"/>
              <a:t> = Contents</a:t>
            </a:r>
          </a:p>
          <a:p>
            <a:pPr lvl="2"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this.next</a:t>
            </a:r>
            <a:r>
              <a:rPr lang="en-US" sz="2000" dirty="0" smtClean="0"/>
              <a:t> = null</a:t>
            </a:r>
          </a:p>
          <a:p>
            <a:pPr lvl="2">
              <a:buNone/>
            </a:pPr>
            <a:r>
              <a:rPr lang="en-US" sz="2000" dirty="0" smtClean="0"/>
              <a:t>    }</a:t>
            </a:r>
          </a:p>
          <a:p>
            <a:pPr lvl="2">
              <a:buNone/>
            </a:pPr>
            <a:endParaRPr lang="en-US" sz="2000" dirty="0" smtClean="0"/>
          </a:p>
          <a:p>
            <a:r>
              <a:rPr lang="en-US" dirty="0" smtClean="0"/>
              <a:t>Example 2:</a:t>
            </a:r>
            <a:endParaRPr lang="en-US" sz="2400" dirty="0" smtClean="0"/>
          </a:p>
          <a:p>
            <a:pPr lvl="2">
              <a:buNone/>
            </a:pPr>
            <a:r>
              <a:rPr lang="en-US" sz="2000" dirty="0" smtClean="0"/>
              <a:t> public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</a:t>
            </a:r>
            <a:r>
              <a:rPr lang="en-US" sz="2000" dirty="0" err="1" smtClean="0"/>
              <a:t>isEmpty</a:t>
            </a:r>
            <a:r>
              <a:rPr lang="en-US" sz="2000" dirty="0" smtClean="0"/>
              <a:t>()</a:t>
            </a:r>
          </a:p>
          <a:p>
            <a:pPr lvl="2">
              <a:buNone/>
            </a:pPr>
            <a:r>
              <a:rPr lang="en-US" sz="2000" dirty="0" smtClean="0"/>
              <a:t>    {</a:t>
            </a:r>
          </a:p>
          <a:p>
            <a:pPr lvl="2">
              <a:buNone/>
            </a:pPr>
            <a:r>
              <a:rPr lang="en-US" sz="2000" dirty="0" smtClean="0"/>
              <a:t>    		if (first = last)</a:t>
            </a:r>
          </a:p>
          <a:p>
            <a:pPr lvl="2">
              <a:buNone/>
            </a:pPr>
            <a:r>
              <a:rPr lang="en-US" sz="2000" dirty="0" smtClean="0"/>
              <a:t>    		{</a:t>
            </a:r>
          </a:p>
          <a:p>
            <a:pPr lvl="2">
              <a:buNone/>
            </a:pPr>
            <a:r>
              <a:rPr lang="en-US" sz="2000" dirty="0" smtClean="0"/>
              <a:t>   			 return true;</a:t>
            </a:r>
          </a:p>
          <a:p>
            <a:pPr lvl="2">
              <a:buNone/>
            </a:pPr>
            <a:r>
              <a:rPr lang="en-US" sz="2000" dirty="0" smtClean="0"/>
              <a:t>   		}</a:t>
            </a:r>
          </a:p>
          <a:p>
            <a:pPr lvl="2">
              <a:buNone/>
            </a:pPr>
            <a:r>
              <a:rPr lang="en-US" sz="2000" dirty="0" smtClean="0"/>
              <a:t>   	 	else </a:t>
            </a:r>
          </a:p>
          <a:p>
            <a:pPr lvl="2">
              <a:buNone/>
            </a:pPr>
            <a:r>
              <a:rPr lang="en-US" sz="2000" dirty="0" smtClean="0"/>
              <a:t>    		{</a:t>
            </a:r>
          </a:p>
          <a:p>
            <a:pPr lvl="2">
              <a:buNone/>
            </a:pPr>
            <a:r>
              <a:rPr lang="en-US" sz="2000" dirty="0" smtClean="0"/>
              <a:t>    			return false;</a:t>
            </a:r>
          </a:p>
          <a:p>
            <a:pPr lvl="2">
              <a:buNone/>
            </a:pPr>
            <a:r>
              <a:rPr lang="en-US" sz="2000" dirty="0" smtClean="0"/>
              <a:t>    		}</a:t>
            </a:r>
          </a:p>
          <a:p>
            <a:pPr lvl="2">
              <a:buNone/>
            </a:pPr>
            <a:r>
              <a:rPr lang="en-US" sz="2000" dirty="0" smtClean="0"/>
              <a:t>    }</a:t>
            </a:r>
            <a:endParaRPr lang="en-US" sz="5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 1</a:t>
            </a:r>
          </a:p>
          <a:p>
            <a:pPr lvl="2">
              <a:buNone/>
            </a:pPr>
            <a:r>
              <a:rPr lang="en-US" sz="2000" dirty="0" smtClean="0"/>
              <a:t>selection = </a:t>
            </a:r>
            <a:r>
              <a:rPr lang="en-US" sz="2000" dirty="0" err="1" smtClean="0"/>
              <a:t>Integer.parseInt(choice</a:t>
            </a:r>
            <a:r>
              <a:rPr lang="en-US" sz="2000" dirty="0" smtClean="0"/>
              <a:t>);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  <a:p>
            <a:pPr marL="342900" lvl="2" indent="-342900">
              <a:buNone/>
            </a:pPr>
            <a:r>
              <a:rPr lang="en-US" sz="2000" dirty="0" smtClean="0"/>
              <a:t>			  </a:t>
            </a:r>
            <a:r>
              <a:rPr lang="en-US" sz="2000" dirty="0" err="1" smtClean="0"/>
              <a:t>node.getNext().getContents</a:t>
            </a:r>
            <a:r>
              <a:rPr lang="en-US" sz="2000" dirty="0" smtClean="0"/>
              <a:t>();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3</a:t>
            </a:r>
          </a:p>
          <a:p>
            <a:pPr marL="342900" lvl="2" indent="-342900">
              <a:buNone/>
            </a:pPr>
            <a:r>
              <a:rPr lang="en-US" sz="2000" dirty="0" smtClean="0"/>
              <a:t>		    </a:t>
            </a:r>
            <a:r>
              <a:rPr lang="en-US" sz="2000" dirty="0" err="1" smtClean="0"/>
              <a:t>int</a:t>
            </a:r>
            <a:r>
              <a:rPr lang="en-US" sz="2000" dirty="0" smtClean="0"/>
              <a:t>[] </a:t>
            </a:r>
            <a:r>
              <a:rPr lang="en-US" sz="2000" dirty="0" err="1" smtClean="0"/>
              <a:t>arrayOfIntegers</a:t>
            </a:r>
            <a:r>
              <a:rPr lang="en-US" sz="2000" dirty="0" smtClean="0"/>
              <a:t> = new int[10];</a:t>
            </a:r>
          </a:p>
          <a:p>
            <a:pPr marL="342900" lvl="2" indent="-342900">
              <a:buNone/>
            </a:pPr>
            <a:r>
              <a:rPr lang="en-US" sz="2000" dirty="0" smtClean="0"/>
              <a:t>		    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&lt;= 10; </a:t>
            </a:r>
            <a:r>
              <a:rPr lang="en-US" sz="2000" dirty="0" err="1" smtClean="0"/>
              <a:t>i</a:t>
            </a:r>
            <a:r>
              <a:rPr lang="en-US" sz="2000" dirty="0" smtClean="0"/>
              <a:t>++)</a:t>
            </a:r>
          </a:p>
          <a:p>
            <a:pPr marL="342900" lvl="2" indent="-342900">
              <a:buNone/>
            </a:pPr>
            <a:r>
              <a:rPr lang="en-US" sz="2000" dirty="0" smtClean="0"/>
              <a:t>		    {</a:t>
            </a:r>
          </a:p>
          <a:p>
            <a:pPr marL="342900" lvl="2" indent="-342900">
              <a:buNone/>
            </a:pPr>
            <a:r>
              <a:rPr lang="en-US" sz="2000" dirty="0" smtClean="0"/>
              <a:t>				</a:t>
            </a:r>
            <a:r>
              <a:rPr lang="en-US" sz="2000" dirty="0" err="1" smtClean="0"/>
              <a:t>arrayOfIntegers[i</a:t>
            </a:r>
            <a:r>
              <a:rPr lang="en-US" sz="2000" dirty="0" smtClean="0"/>
              <a:t>] = </a:t>
            </a:r>
            <a:r>
              <a:rPr lang="en-US" sz="2000" dirty="0" err="1" smtClean="0"/>
              <a:t>i</a:t>
            </a:r>
            <a:r>
              <a:rPr lang="en-US" sz="2000" dirty="0" smtClean="0"/>
              <a:t>;</a:t>
            </a:r>
          </a:p>
          <a:p>
            <a:pPr marL="342900" lvl="2" indent="-342900">
              <a:buNone/>
            </a:pPr>
            <a:r>
              <a:rPr lang="en-US" sz="2000" dirty="0" smtClean="0"/>
              <a:t>		    }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err="1" smtClean="0"/>
              <a:t>Enqueue</a:t>
            </a:r>
            <a:r>
              <a:rPr lang="en-US" dirty="0" smtClean="0"/>
              <a:t> adds to the end of the queue instead of the front</a:t>
            </a:r>
          </a:p>
          <a:p>
            <a:pPr lvl="1"/>
            <a:r>
              <a:rPr lang="en-US" dirty="0" err="1" smtClean="0"/>
              <a:t>IsEmpty</a:t>
            </a:r>
            <a:r>
              <a:rPr lang="en-US" dirty="0" smtClean="0"/>
              <a:t> returns true when queue is empty</a:t>
            </a:r>
          </a:p>
          <a:p>
            <a:pPr lvl="1"/>
            <a:r>
              <a:rPr lang="en-US" dirty="0" smtClean="0"/>
              <a:t>Peek removes an item from the queue</a:t>
            </a:r>
          </a:p>
          <a:p>
            <a:pPr lvl="1"/>
            <a:r>
              <a:rPr lang="en-US" dirty="0" smtClean="0"/>
              <a:t>Etc, etc….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Robust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Defensive programming</a:t>
            </a:r>
          </a:p>
          <a:p>
            <a:pPr lvl="1"/>
            <a:r>
              <a:rPr lang="en-US" dirty="0" smtClean="0"/>
              <a:t>Write code with failure conditions in mind</a:t>
            </a:r>
          </a:p>
          <a:p>
            <a:pPr lvl="1"/>
            <a:r>
              <a:rPr lang="en-US" dirty="0" smtClean="0"/>
              <a:t>Check your pre and post conditions</a:t>
            </a:r>
          </a:p>
          <a:p>
            <a:pPr lvl="1"/>
            <a:r>
              <a:rPr lang="en-US" dirty="0" smtClean="0"/>
              <a:t>Validate all input</a:t>
            </a:r>
          </a:p>
          <a:p>
            <a:pPr lvl="1"/>
            <a:r>
              <a:rPr lang="en-US" dirty="0" smtClean="0"/>
              <a:t>Understand and check your assumptions</a:t>
            </a:r>
          </a:p>
          <a:p>
            <a:r>
              <a:rPr lang="en-US" dirty="0" smtClean="0"/>
              <a:t>Structured exception handling</a:t>
            </a:r>
          </a:p>
          <a:p>
            <a:pPr lvl="1"/>
            <a:r>
              <a:rPr lang="en-US" dirty="0" smtClean="0"/>
              <a:t>Catch exceptions to detect error conditions</a:t>
            </a:r>
          </a:p>
          <a:p>
            <a:pPr lvl="1"/>
            <a:r>
              <a:rPr lang="en-US" dirty="0" smtClean="0"/>
              <a:t>Throw exceptions to notify caller of error conditions</a:t>
            </a:r>
          </a:p>
          <a:p>
            <a:pPr lvl="1"/>
            <a:r>
              <a:rPr lang="en-US" dirty="0" smtClean="0"/>
              <a:t>Only catch an exception if you know how to handle it</a:t>
            </a:r>
          </a:p>
          <a:p>
            <a:pPr lvl="1"/>
            <a:r>
              <a:rPr lang="en-US" dirty="0" smtClean="0"/>
              <a:t>Only throw an exception if you cannot handle the error</a:t>
            </a:r>
          </a:p>
          <a:p>
            <a:r>
              <a:rPr lang="en-US" dirty="0" smtClean="0"/>
              <a:t>Rigorous testing</a:t>
            </a:r>
          </a:p>
          <a:p>
            <a:pPr lvl="1"/>
            <a:r>
              <a:rPr lang="en-US" dirty="0" smtClean="0"/>
              <a:t>We’ll spend time talking about testing later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Exception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Old Style, notify the caller:</a:t>
            </a:r>
          </a:p>
          <a:p>
            <a:pPr lvl="1"/>
            <a:r>
              <a:rPr lang="en-US" dirty="0" smtClean="0"/>
              <a:t>Return value</a:t>
            </a:r>
          </a:p>
          <a:p>
            <a:pPr lvl="1"/>
            <a:r>
              <a:rPr lang="en-US" dirty="0" err="1" smtClean="0"/>
              <a:t>GetLastError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Out parameters</a:t>
            </a:r>
          </a:p>
          <a:p>
            <a:endParaRPr lang="en-US" dirty="0" smtClean="0"/>
          </a:p>
          <a:p>
            <a:r>
              <a:rPr lang="en-US" dirty="0" smtClean="0"/>
              <a:t>New Style, notify the caller:</a:t>
            </a:r>
          </a:p>
          <a:p>
            <a:pPr lvl="1"/>
            <a:r>
              <a:rPr lang="en-US" dirty="0" smtClean="0"/>
              <a:t>Throw an exception</a:t>
            </a:r>
          </a:p>
          <a:p>
            <a:endParaRPr lang="en-US" dirty="0" smtClean="0"/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Separates error code from normal code</a:t>
            </a:r>
          </a:p>
          <a:p>
            <a:pPr lvl="1"/>
            <a:r>
              <a:rPr lang="en-US" dirty="0" smtClean="0"/>
              <a:t>Automatic propagation of errors up the call stack</a:t>
            </a:r>
          </a:p>
          <a:p>
            <a:pPr lvl="1"/>
            <a:r>
              <a:rPr lang="en-US" dirty="0" smtClean="0"/>
              <a:t>Differentiate errors by exception type</a:t>
            </a:r>
          </a:p>
          <a:p>
            <a:pPr lvl="1"/>
            <a:r>
              <a:rPr lang="en-US" dirty="0" smtClean="0"/>
              <a:t>Exceptions contain rich information for debugging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 exception is an event that interrupts normal flow of the application</a:t>
            </a:r>
          </a:p>
          <a:p>
            <a:r>
              <a:rPr lang="en-US" dirty="0" smtClean="0"/>
              <a:t>Signifies an exceptional event or error</a:t>
            </a:r>
          </a:p>
          <a:p>
            <a:endParaRPr lang="en-US" dirty="0" smtClean="0"/>
          </a:p>
          <a:p>
            <a:r>
              <a:rPr lang="en-US" dirty="0" smtClean="0"/>
              <a:t>Every Java exception is a class object</a:t>
            </a:r>
          </a:p>
          <a:p>
            <a:r>
              <a:rPr lang="en-US" dirty="0" smtClean="0"/>
              <a:t>When you throw an exception you create a new instance of the class</a:t>
            </a:r>
          </a:p>
          <a:p>
            <a:pPr lvl="1"/>
            <a:r>
              <a:rPr lang="en-US" dirty="0" smtClean="0"/>
              <a:t>throw new </a:t>
            </a:r>
            <a:r>
              <a:rPr lang="en-US" dirty="0" err="1" smtClean="0"/>
              <a:t>NumberFormatException(“Details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Throw:</a:t>
            </a:r>
          </a:p>
          <a:p>
            <a:pPr lvl="1"/>
            <a:r>
              <a:rPr lang="en-US" dirty="0" smtClean="0"/>
              <a:t>Stops application execution</a:t>
            </a:r>
          </a:p>
          <a:p>
            <a:pPr lvl="1"/>
            <a:r>
              <a:rPr lang="en-US" dirty="0" smtClean="0"/>
              <a:t>Walks up the call stack looking for a matching catch block</a:t>
            </a:r>
          </a:p>
          <a:p>
            <a:pPr lvl="1"/>
            <a:r>
              <a:rPr lang="en-US" dirty="0" smtClean="0"/>
              <a:t>Terminates the process if no catch block is found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Exception </a:t>
            </a:r>
            <a:r>
              <a:rPr lang="en-US" dirty="0" err="1" smtClean="0"/>
              <a:t>Heirarchy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exceptions derive from Exception which derives from </a:t>
            </a:r>
            <a:r>
              <a:rPr lang="en-US" dirty="0" err="1" smtClean="0"/>
              <a:t>Throwable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can use an existing Java exception or create your own.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810000"/>
            <a:ext cx="4826000" cy="2794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Checked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 recoverable errors</a:t>
            </a:r>
          </a:p>
          <a:p>
            <a:r>
              <a:rPr lang="en-US" dirty="0" smtClean="0"/>
              <a:t>Must be caught somewhere in your application</a:t>
            </a:r>
          </a:p>
          <a:p>
            <a:r>
              <a:rPr lang="en-US" dirty="0" smtClean="0"/>
              <a:t>If you call a method that throws a checked exception:</a:t>
            </a:r>
          </a:p>
          <a:p>
            <a:pPr lvl="1"/>
            <a:r>
              <a:rPr lang="en-US" dirty="0" smtClean="0"/>
              <a:t>Catch it</a:t>
            </a:r>
          </a:p>
          <a:p>
            <a:pPr lvl="1"/>
            <a:r>
              <a:rPr lang="en-US" dirty="0" smtClean="0"/>
              <a:t>Or use Throws to specify that it will be passed up the call stack</a:t>
            </a:r>
          </a:p>
          <a:p>
            <a:pPr lvl="1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to contact me</a:t>
            </a:r>
          </a:p>
          <a:p>
            <a:pPr lvl="1"/>
            <a:r>
              <a:rPr lang="en-US" dirty="0" smtClean="0"/>
              <a:t>Jason Taylor</a:t>
            </a:r>
          </a:p>
          <a:p>
            <a:pPr lvl="1"/>
            <a:r>
              <a:rPr lang="en-US" dirty="0" smtClean="0">
                <a:hlinkClick r:id="rId2"/>
              </a:rPr>
              <a:t>tlaloc75@gmail.com</a:t>
            </a:r>
            <a:endParaRPr lang="en-US" dirty="0" smtClean="0"/>
          </a:p>
          <a:p>
            <a:pPr lvl="1"/>
            <a:r>
              <a:rPr lang="en-US" dirty="0" smtClean="0"/>
              <a:t>After classes in this room or in EPS lobby</a:t>
            </a:r>
          </a:p>
          <a:p>
            <a:r>
              <a:rPr lang="en-US" dirty="0" smtClean="0"/>
              <a:t>Who am I?</a:t>
            </a:r>
          </a:p>
          <a:p>
            <a:pPr lvl="1"/>
            <a:r>
              <a:rPr lang="en-US" dirty="0" smtClean="0"/>
              <a:t>MSU CS/Physics Grad in ’97</a:t>
            </a:r>
          </a:p>
          <a:p>
            <a:pPr lvl="1"/>
            <a:r>
              <a:rPr lang="en-US" dirty="0" smtClean="0"/>
              <a:t>6 years Microsoft</a:t>
            </a:r>
          </a:p>
          <a:p>
            <a:pPr lvl="2"/>
            <a:r>
              <a:rPr lang="en-US" dirty="0" smtClean="0"/>
              <a:t>Test lead, development manager, architect</a:t>
            </a:r>
          </a:p>
          <a:p>
            <a:pPr lvl="1"/>
            <a:r>
              <a:rPr lang="en-US" dirty="0" smtClean="0"/>
              <a:t>6 years Security Innovation</a:t>
            </a:r>
          </a:p>
          <a:p>
            <a:pPr lvl="2"/>
            <a:r>
              <a:rPr lang="en-US" dirty="0" smtClean="0"/>
              <a:t>Manage product development and professional services</a:t>
            </a:r>
          </a:p>
          <a:p>
            <a:pPr lvl="1"/>
            <a:r>
              <a:rPr lang="en-US" dirty="0" smtClean="0"/>
              <a:t>Link to bio on announcements page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Unchecked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 unrecoverable errors</a:t>
            </a:r>
          </a:p>
          <a:p>
            <a:r>
              <a:rPr lang="en-US" dirty="0" smtClean="0"/>
              <a:t>Java doesn’t force you to catch them</a:t>
            </a:r>
          </a:p>
          <a:p>
            <a:r>
              <a:rPr lang="en-US" dirty="0" smtClean="0"/>
              <a:t>If you don’t catch, it will result in program termination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err="1" smtClean="0"/>
              <a:t>NumberFormatException</a:t>
            </a:r>
            <a:endParaRPr lang="en-US" dirty="0" smtClean="0"/>
          </a:p>
          <a:p>
            <a:pPr lvl="1"/>
            <a:r>
              <a:rPr lang="en-US" dirty="0" err="1" smtClean="0"/>
              <a:t>NullPointerException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your own exceptions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Java library exceptions, unless:</a:t>
            </a:r>
          </a:p>
          <a:p>
            <a:pPr lvl="1"/>
            <a:r>
              <a:rPr lang="en-US" dirty="0" smtClean="0"/>
              <a:t>There is no exception that matches closely enough</a:t>
            </a:r>
          </a:p>
          <a:p>
            <a:pPr lvl="1"/>
            <a:r>
              <a:rPr lang="en-US" dirty="0" smtClean="0"/>
              <a:t>You need to differentiate from exceptions thrown by methods you call</a:t>
            </a:r>
          </a:p>
          <a:p>
            <a:pPr lvl="1"/>
            <a:r>
              <a:rPr lang="en-US" dirty="0" smtClean="0"/>
              <a:t>You need to differentiate from other exceptions you throw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Don’t create unchecked exceptions unless:</a:t>
            </a:r>
          </a:p>
          <a:p>
            <a:pPr lvl="1"/>
            <a:r>
              <a:rPr lang="en-US" dirty="0" smtClean="0"/>
              <a:t>There is no way in which the calling code could recover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Throw an exception if:</a:t>
            </a:r>
          </a:p>
          <a:p>
            <a:pPr lvl="1"/>
            <a:r>
              <a:rPr lang="en-US" dirty="0" smtClean="0"/>
              <a:t>You have detected an error condition</a:t>
            </a:r>
          </a:p>
          <a:p>
            <a:pPr lvl="1"/>
            <a:r>
              <a:rPr lang="en-US" dirty="0" smtClean="0"/>
              <a:t>You cannot handle it in the current method</a:t>
            </a:r>
          </a:p>
          <a:p>
            <a:pPr lvl="1"/>
            <a:r>
              <a:rPr lang="en-US" dirty="0" smtClean="0"/>
              <a:t>The error requires the current method to terminate execution</a:t>
            </a:r>
          </a:p>
          <a:p>
            <a:pPr lvl="1"/>
            <a:r>
              <a:rPr lang="en-US" dirty="0" smtClean="0"/>
              <a:t>The error should be handled higher in the call stack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 Example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7825" b="-27825"/>
          <a:stretch>
            <a:fillRect/>
          </a:stretch>
        </p:blipFill>
        <p:spPr/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You can put details in the exception:</a:t>
            </a:r>
          </a:p>
          <a:p>
            <a:pPr lvl="1">
              <a:buNone/>
            </a:pPr>
            <a:r>
              <a:rPr lang="en-US" sz="1600" dirty="0" smtClean="0"/>
              <a:t>	</a:t>
            </a:r>
            <a:r>
              <a:rPr lang="en-US" sz="2000" dirty="0" smtClean="0"/>
              <a:t>throw new </a:t>
            </a:r>
            <a:r>
              <a:rPr lang="en-US" sz="2000" dirty="0" err="1" smtClean="0"/>
              <a:t>NoSuchFlightException(“That</a:t>
            </a:r>
            <a:r>
              <a:rPr lang="en-US" sz="2000" dirty="0" smtClean="0"/>
              <a:t> flight is empty”);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And recover it in the catch:</a:t>
            </a:r>
          </a:p>
          <a:p>
            <a:pPr marL="742950" lvl="2" indent="-342900">
              <a:buNone/>
            </a:pPr>
            <a:r>
              <a:rPr lang="en-US" sz="1200" dirty="0" smtClean="0"/>
              <a:t>	</a:t>
            </a:r>
            <a:r>
              <a:rPr lang="en-US" sz="2000" dirty="0" smtClean="0"/>
              <a:t>catch (</a:t>
            </a:r>
            <a:r>
              <a:rPr lang="en-US" sz="2000" dirty="0" err="1" smtClean="0"/>
              <a:t>NoSuchFlightException</a:t>
            </a:r>
            <a:r>
              <a:rPr lang="en-US" sz="2000" dirty="0" smtClean="0"/>
              <a:t> ex)</a:t>
            </a:r>
          </a:p>
          <a:p>
            <a:pPr marL="742950" lvl="2" indent="-342900">
              <a:buNone/>
            </a:pPr>
            <a:r>
              <a:rPr lang="en-US" sz="2000" dirty="0" smtClean="0"/>
              <a:t>	{</a:t>
            </a:r>
          </a:p>
          <a:p>
            <a:pPr marL="742950" lvl="2" indent="-342900"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System.out.println(ex.toString</a:t>
            </a:r>
            <a:r>
              <a:rPr lang="en-US" sz="2000" dirty="0" smtClean="0"/>
              <a:t>());</a:t>
            </a:r>
          </a:p>
          <a:p>
            <a:pPr marL="742950" lvl="2" indent="-342900">
              <a:buNone/>
            </a:pPr>
            <a:r>
              <a:rPr lang="en-US" sz="2000" dirty="0" smtClean="0"/>
              <a:t>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must use throws if:</a:t>
            </a:r>
          </a:p>
          <a:p>
            <a:pPr lvl="1"/>
            <a:r>
              <a:rPr lang="en-US" dirty="0" smtClean="0"/>
              <a:t>Your method throws a checked exception</a:t>
            </a:r>
          </a:p>
          <a:p>
            <a:pPr lvl="1"/>
            <a:r>
              <a:rPr lang="en-US" dirty="0" smtClean="0"/>
              <a:t>Your method calls a method that throws a checked exception and you do not catch it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an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Try/Catch/Finally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Try</a:t>
            </a:r>
          </a:p>
          <a:p>
            <a:pPr lvl="1"/>
            <a:r>
              <a:rPr lang="en-US" dirty="0" smtClean="0"/>
              <a:t>Enclose code that may throw an exception you want to catch</a:t>
            </a:r>
          </a:p>
          <a:p>
            <a:r>
              <a:rPr lang="en-US" dirty="0" smtClean="0"/>
              <a:t>Catch</a:t>
            </a:r>
          </a:p>
          <a:p>
            <a:pPr lvl="1"/>
            <a:r>
              <a:rPr lang="en-US" dirty="0" smtClean="0"/>
              <a:t>Specify the type of exception you want to catch</a:t>
            </a:r>
          </a:p>
          <a:p>
            <a:pPr lvl="1"/>
            <a:r>
              <a:rPr lang="en-US" dirty="0" smtClean="0"/>
              <a:t>Catch in order from most specific to least</a:t>
            </a:r>
          </a:p>
          <a:p>
            <a:r>
              <a:rPr lang="en-US" dirty="0" smtClean="0"/>
              <a:t>Finally </a:t>
            </a:r>
          </a:p>
          <a:p>
            <a:pPr lvl="1"/>
            <a:r>
              <a:rPr lang="en-US" dirty="0" smtClean="0"/>
              <a:t>Code that you want executed no matter what</a:t>
            </a:r>
          </a:p>
          <a:p>
            <a:pPr lvl="1"/>
            <a:r>
              <a:rPr lang="en-US" dirty="0" smtClean="0"/>
              <a:t>Usually cleanup code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Ordering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try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//do something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err="1" smtClean="0"/>
              <a:t>catch(Exception</a:t>
            </a:r>
            <a:r>
              <a:rPr lang="en-US" dirty="0" smtClean="0"/>
              <a:t> ex)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//general exception handling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err="1" smtClean="0"/>
              <a:t>catch(NumberFormatException</a:t>
            </a:r>
            <a:r>
              <a:rPr lang="en-US" dirty="0" smtClean="0"/>
              <a:t> ex)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//specific exception handling for number format exceptions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Example</a:t>
            </a:r>
            <a:endParaRPr lang="en-US" dirty="0"/>
          </a:p>
        </p:txBody>
      </p:sp>
      <p:pic>
        <p:nvPicPr>
          <p:cNvPr id="6" name="Content Placeholder 5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8901" r="-28901"/>
          <a:stretch>
            <a:fillRect/>
          </a:stretch>
        </p:blipFill>
        <p:spPr>
          <a:xfrm>
            <a:off x="125245" y="1417638"/>
            <a:ext cx="9338039" cy="5135562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Example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0898" r="-10898"/>
          <a:stretch>
            <a:fillRect/>
          </a:stretch>
        </p:blipFill>
        <p:spPr>
          <a:xfrm>
            <a:off x="1447800" y="2057400"/>
            <a:ext cx="5867399" cy="322684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Future classes and readings on the sessions page</a:t>
            </a:r>
          </a:p>
          <a:p>
            <a:r>
              <a:rPr lang="en-US" dirty="0" smtClean="0"/>
              <a:t>Future labs on the labs page</a:t>
            </a:r>
          </a:p>
          <a:p>
            <a:r>
              <a:rPr lang="en-US" dirty="0" smtClean="0"/>
              <a:t>Pages will be updated after each class</a:t>
            </a:r>
          </a:p>
          <a:p>
            <a:endParaRPr lang="en-US" dirty="0" smtClean="0"/>
          </a:p>
          <a:p>
            <a:r>
              <a:rPr lang="en-US" dirty="0" smtClean="0"/>
              <a:t>Quizzes -&gt; Midterm + Final</a:t>
            </a:r>
          </a:p>
          <a:p>
            <a:r>
              <a:rPr lang="en-US" dirty="0" smtClean="0"/>
              <a:t>Grading:</a:t>
            </a:r>
          </a:p>
          <a:p>
            <a:pPr lvl="1"/>
            <a:r>
              <a:rPr lang="en-US" dirty="0" smtClean="0"/>
              <a:t>40% exams</a:t>
            </a:r>
          </a:p>
          <a:p>
            <a:pPr lvl="1"/>
            <a:r>
              <a:rPr lang="en-US" dirty="0" smtClean="0"/>
              <a:t>50% graded assignments and quizzes you’ve already taken</a:t>
            </a:r>
          </a:p>
          <a:p>
            <a:pPr lvl="1"/>
            <a:r>
              <a:rPr lang="en-US" dirty="0" smtClean="0"/>
              <a:t>10% professional points</a:t>
            </a:r>
          </a:p>
          <a:p>
            <a:r>
              <a:rPr lang="en-US" dirty="0" smtClean="0"/>
              <a:t>Midterm is March 11</a:t>
            </a:r>
            <a:r>
              <a:rPr lang="en-US" baseline="30000" dirty="0" smtClean="0"/>
              <a:t>th</a:t>
            </a:r>
            <a:r>
              <a:rPr lang="en-US" dirty="0" smtClean="0"/>
              <a:t> during class</a:t>
            </a:r>
          </a:p>
          <a:p>
            <a:r>
              <a:rPr lang="en-US" dirty="0" smtClean="0"/>
              <a:t>Final is May 7</a:t>
            </a:r>
            <a:r>
              <a:rPr lang="en-US" baseline="30000" dirty="0" smtClean="0"/>
              <a:t>th</a:t>
            </a:r>
            <a:r>
              <a:rPr lang="en-US" dirty="0" smtClean="0"/>
              <a:t> from 6:00-7:50 pm in this room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Dark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Exception handling can be dangerous:</a:t>
            </a:r>
          </a:p>
          <a:p>
            <a:pPr lvl="1"/>
            <a:r>
              <a:rPr lang="en-US" dirty="0" smtClean="0"/>
              <a:t>Disclosure of sensitive information</a:t>
            </a:r>
          </a:p>
          <a:p>
            <a:pPr lvl="1"/>
            <a:r>
              <a:rPr lang="en-US" dirty="0" smtClean="0"/>
              <a:t>Fail to an insecure state</a:t>
            </a:r>
          </a:p>
          <a:p>
            <a:pPr lvl="1"/>
            <a:r>
              <a:rPr lang="en-US" dirty="0" smtClean="0"/>
              <a:t>Catching exceptions too broadly</a:t>
            </a:r>
          </a:p>
          <a:p>
            <a:pPr lvl="1"/>
            <a:r>
              <a:rPr lang="en-US" dirty="0" smtClean="0"/>
              <a:t>Return in a finally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 of Sensitive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Causes:</a:t>
            </a:r>
          </a:p>
          <a:p>
            <a:pPr lvl="1"/>
            <a:r>
              <a:rPr lang="en-US" dirty="0" smtClean="0"/>
              <a:t>Failure to handle exceptions</a:t>
            </a:r>
          </a:p>
          <a:p>
            <a:pPr lvl="1"/>
            <a:r>
              <a:rPr lang="en-US" dirty="0" smtClean="0"/>
              <a:t>Too much information in error messages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Internal exception information can be used to attack your application</a:t>
            </a:r>
          </a:p>
          <a:p>
            <a:pPr lvl="1"/>
            <a:r>
              <a:rPr lang="en-US" dirty="0" smtClean="0"/>
              <a:t>Stack information</a:t>
            </a:r>
          </a:p>
          <a:p>
            <a:pPr lvl="1"/>
            <a:r>
              <a:rPr lang="en-US" dirty="0" smtClean="0"/>
              <a:t>Database names and tables</a:t>
            </a:r>
          </a:p>
          <a:p>
            <a:pPr lvl="1"/>
            <a:r>
              <a:rPr lang="en-US" dirty="0" smtClean="0"/>
              <a:t>Etc</a:t>
            </a:r>
          </a:p>
          <a:p>
            <a:r>
              <a:rPr lang="en-US" dirty="0" smtClean="0"/>
              <a:t>Especially dangerous with web applications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Protect yourself:</a:t>
            </a:r>
          </a:p>
          <a:p>
            <a:pPr lvl="1"/>
            <a:r>
              <a:rPr lang="en-US" dirty="0" smtClean="0"/>
              <a:t>Catch exceptions</a:t>
            </a:r>
          </a:p>
          <a:p>
            <a:pPr lvl="1"/>
            <a:r>
              <a:rPr lang="en-US" dirty="0" smtClean="0"/>
              <a:t>Provide user with friendly error messages but no internal application details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 to an Insecure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Causes:</a:t>
            </a:r>
          </a:p>
          <a:p>
            <a:pPr lvl="1"/>
            <a:r>
              <a:rPr lang="en-US" dirty="0" smtClean="0"/>
              <a:t>You catch the exception but do nothing or fail to clean up properly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Your application may fail to unknown or insecure state</a:t>
            </a:r>
          </a:p>
          <a:p>
            <a:r>
              <a:rPr lang="en-US" dirty="0" smtClean="0"/>
              <a:t>Result could be logic flaws or security vulnerabilities</a:t>
            </a:r>
          </a:p>
          <a:p>
            <a:endParaRPr lang="en-US" dirty="0" smtClean="0"/>
          </a:p>
          <a:p>
            <a:r>
              <a:rPr lang="en-US" dirty="0" smtClean="0"/>
              <a:t>Protect yourself:</a:t>
            </a:r>
          </a:p>
          <a:p>
            <a:pPr lvl="1"/>
            <a:r>
              <a:rPr lang="en-US" dirty="0" smtClean="0"/>
              <a:t>Use catch blocks to run code specific to the error</a:t>
            </a:r>
          </a:p>
          <a:p>
            <a:pPr lvl="1"/>
            <a:r>
              <a:rPr lang="en-US" dirty="0" smtClean="0"/>
              <a:t>Use finally blocks to clean up resources and return to a known good state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Exceptions too Broadly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Causes:</a:t>
            </a:r>
          </a:p>
          <a:p>
            <a:pPr lvl="1"/>
            <a:r>
              <a:rPr lang="en-US" dirty="0" smtClean="0"/>
              <a:t>You catch high level Exceptions instead of specific exceptions</a:t>
            </a:r>
          </a:p>
          <a:p>
            <a:endParaRPr lang="en-US" dirty="0" smtClean="0"/>
          </a:p>
          <a:p>
            <a:r>
              <a:rPr lang="en-US" dirty="0" smtClean="0"/>
              <a:t>Your code will not be able to differentiate which error has occurred</a:t>
            </a:r>
          </a:p>
          <a:p>
            <a:endParaRPr lang="en-US" dirty="0" smtClean="0"/>
          </a:p>
          <a:p>
            <a:r>
              <a:rPr lang="en-US" dirty="0" smtClean="0"/>
              <a:t>Protect yourself:</a:t>
            </a:r>
          </a:p>
          <a:p>
            <a:pPr lvl="1"/>
            <a:r>
              <a:rPr lang="en-US" dirty="0" smtClean="0"/>
              <a:t>Catch and handle the specific exceptions that can be thrown by the methods you call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in a Finally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Causes:</a:t>
            </a:r>
          </a:p>
          <a:p>
            <a:pPr lvl="1"/>
            <a:r>
              <a:rPr lang="en-US" dirty="0" smtClean="0"/>
              <a:t>Adding a return statement within a try-finally block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The exception will get lost and never returned to the caller</a:t>
            </a:r>
          </a:p>
          <a:p>
            <a:endParaRPr lang="en-US" dirty="0" smtClean="0"/>
          </a:p>
          <a:p>
            <a:r>
              <a:rPr lang="en-US" dirty="0" smtClean="0"/>
              <a:t>Protect yourself:</a:t>
            </a:r>
          </a:p>
          <a:p>
            <a:pPr lvl="1"/>
            <a:r>
              <a:rPr lang="en-US" dirty="0" smtClean="0"/>
              <a:t>If you are using the try-finally construct, do not return from within the finally block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Exceptions -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errors</a:t>
            </a:r>
            <a:r>
              <a:rPr lang="en-US" smtClean="0"/>
              <a:t>: syntax</a:t>
            </a:r>
            <a:r>
              <a:rPr lang="en-US" dirty="0" smtClean="0"/>
              <a:t>, runtime, and logic</a:t>
            </a:r>
          </a:p>
          <a:p>
            <a:r>
              <a:rPr lang="en-US" dirty="0" smtClean="0"/>
              <a:t>Exceptions are error conditions that should be handled by the caller</a:t>
            </a:r>
          </a:p>
          <a:p>
            <a:r>
              <a:rPr lang="en-US" dirty="0" smtClean="0"/>
              <a:t>Checked vs. unchecked exceptions</a:t>
            </a:r>
          </a:p>
          <a:p>
            <a:r>
              <a:rPr lang="en-US" dirty="0" smtClean="0"/>
              <a:t>Throw and Throws</a:t>
            </a:r>
          </a:p>
          <a:p>
            <a:r>
              <a:rPr lang="en-US" dirty="0" smtClean="0"/>
              <a:t>Try/Catch/Finally</a:t>
            </a:r>
          </a:p>
          <a:p>
            <a:r>
              <a:rPr lang="en-US" dirty="0" smtClean="0"/>
              <a:t>Be careful with exceptions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Points</a:t>
            </a:r>
          </a:p>
          <a:p>
            <a:pPr lvl="1"/>
            <a:r>
              <a:rPr lang="en-US" dirty="0" smtClean="0"/>
              <a:t>FIFO data structure</a:t>
            </a:r>
          </a:p>
          <a:p>
            <a:pPr lvl="1"/>
            <a:r>
              <a:rPr lang="en-US" dirty="0" smtClean="0"/>
              <a:t>Can be implemented with:</a:t>
            </a:r>
          </a:p>
          <a:p>
            <a:pPr lvl="2"/>
            <a:r>
              <a:rPr lang="en-US" dirty="0" err="1" smtClean="0"/>
              <a:t>ArrayList</a:t>
            </a:r>
            <a:r>
              <a:rPr lang="en-US" dirty="0" smtClean="0"/>
              <a:t>, Singly Linked List, Doubly Linked List, Circular Linked List, etc</a:t>
            </a:r>
          </a:p>
          <a:p>
            <a:pPr lvl="1"/>
            <a:r>
              <a:rPr lang="en-US" dirty="0" smtClean="0"/>
              <a:t>Java run time has a variety of queue implementations to choose from:</a:t>
            </a:r>
          </a:p>
          <a:p>
            <a:pPr lvl="2"/>
            <a:r>
              <a:rPr lang="en-US" dirty="0" smtClean="0"/>
              <a:t>Queue, priority queue, etc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important methods on a queue interface:</a:t>
            </a:r>
          </a:p>
          <a:p>
            <a:pPr lvl="1"/>
            <a:r>
              <a:rPr lang="en-US" dirty="0" err="1" smtClean="0"/>
              <a:t>Enqueue</a:t>
            </a:r>
            <a:r>
              <a:rPr lang="en-US" dirty="0" smtClean="0"/>
              <a:t> (or add)</a:t>
            </a:r>
          </a:p>
          <a:p>
            <a:pPr lvl="1"/>
            <a:r>
              <a:rPr lang="en-US" dirty="0" err="1" smtClean="0"/>
              <a:t>Dequeue</a:t>
            </a:r>
            <a:r>
              <a:rPr lang="en-US" dirty="0" smtClean="0"/>
              <a:t> (or remove)</a:t>
            </a:r>
          </a:p>
          <a:p>
            <a:pPr lvl="1"/>
            <a:r>
              <a:rPr lang="en-US" dirty="0" err="1" smtClean="0"/>
              <a:t>MakeEmpty</a:t>
            </a:r>
            <a:r>
              <a:rPr lang="en-US" dirty="0" smtClean="0"/>
              <a:t> (or clear)</a:t>
            </a:r>
          </a:p>
          <a:p>
            <a:pPr lvl="1"/>
            <a:r>
              <a:rPr lang="en-US" dirty="0" err="1" smtClean="0"/>
              <a:t>IsEmpty</a:t>
            </a:r>
            <a:endParaRPr lang="en-US" dirty="0" smtClean="0"/>
          </a:p>
          <a:p>
            <a:pPr lvl="1"/>
            <a:r>
              <a:rPr lang="en-US" dirty="0" smtClean="0"/>
              <a:t>Peek</a:t>
            </a:r>
          </a:p>
          <a:p>
            <a:r>
              <a:rPr lang="en-US" dirty="0" smtClean="0"/>
              <a:t>You can use generics to improve reusability of your queue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Converting to Generic</a:t>
            </a:r>
          </a:p>
          <a:p>
            <a:pPr lvl="1"/>
            <a:r>
              <a:rPr lang="en-US" dirty="0" smtClean="0"/>
              <a:t>All Node references changed to Node&lt;E&gt;</a:t>
            </a:r>
          </a:p>
          <a:p>
            <a:pPr lvl="1"/>
            <a:r>
              <a:rPr lang="en-US" dirty="0" smtClean="0"/>
              <a:t>Element changed from </a:t>
            </a:r>
            <a:r>
              <a:rPr lang="en-US" dirty="0" err="1" smtClean="0"/>
              <a:t>Int</a:t>
            </a:r>
            <a:r>
              <a:rPr lang="en-US" dirty="0" smtClean="0"/>
              <a:t> to E</a:t>
            </a:r>
          </a:p>
          <a:p>
            <a:pPr lvl="1"/>
            <a:r>
              <a:rPr lang="en-US" dirty="0" smtClean="0"/>
              <a:t>Class definition changed from Node to Node&lt;E&gt;</a:t>
            </a:r>
          </a:p>
          <a:p>
            <a:endParaRPr lang="en-US" dirty="0" smtClean="0"/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Did John have to cast to (E) in Peek method?</a:t>
            </a:r>
          </a:p>
          <a:p>
            <a:pPr lvl="1"/>
            <a:r>
              <a:rPr lang="en-US" dirty="0" smtClean="0"/>
              <a:t>Does Java Queue have multiple overlapping methods (Add/Offer, Peek/Poll, etc)?</a:t>
            </a:r>
          </a:p>
          <a:p>
            <a:pPr lvl="1"/>
            <a:r>
              <a:rPr lang="en-US" dirty="0" smtClean="0"/>
              <a:t>Why did John pick a circular linked list?</a:t>
            </a:r>
          </a:p>
          <a:p>
            <a:pPr lvl="1"/>
            <a:r>
              <a:rPr lang="en-US" dirty="0" smtClean="0"/>
              <a:t>What tradeoffs should you consider when implementing an ADT like Queue?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Robustness is: </a:t>
            </a:r>
          </a:p>
          <a:p>
            <a:pPr lvl="1"/>
            <a:r>
              <a:rPr lang="en-US" dirty="0" smtClean="0"/>
              <a:t>A system able to handle abnormal conditions gracefully</a:t>
            </a:r>
          </a:p>
          <a:p>
            <a:r>
              <a:rPr lang="en-US" dirty="0" smtClean="0"/>
              <a:t>Robustness includes: </a:t>
            </a:r>
          </a:p>
          <a:p>
            <a:pPr lvl="1"/>
            <a:r>
              <a:rPr lang="en-US" dirty="0" smtClean="0"/>
              <a:t>Reliability as well as Security. Impacted by maintainability.</a:t>
            </a:r>
          </a:p>
          <a:p>
            <a:r>
              <a:rPr lang="en-US" dirty="0" smtClean="0"/>
              <a:t>Fragility is: </a:t>
            </a:r>
          </a:p>
          <a:p>
            <a:pPr lvl="1"/>
            <a:r>
              <a:rPr lang="en-US" dirty="0" smtClean="0"/>
              <a:t>A system that works on your development machine but breaks in the real world!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it important?</a:t>
            </a:r>
          </a:p>
          <a:p>
            <a:pPr lvl="1"/>
            <a:r>
              <a:rPr lang="en-US" dirty="0" smtClean="0"/>
              <a:t>Customer impact and reduced satisfaction</a:t>
            </a:r>
          </a:p>
          <a:p>
            <a:pPr lvl="1"/>
            <a:r>
              <a:rPr lang="en-US" dirty="0" smtClean="0"/>
              <a:t>Development cost to your business</a:t>
            </a:r>
          </a:p>
          <a:p>
            <a:pPr lvl="1"/>
            <a:r>
              <a:rPr lang="en-US" dirty="0" smtClean="0"/>
              <a:t>Bottom line: Your job security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Sapphire Worm (2003)</a:t>
            </a:r>
          </a:p>
          <a:p>
            <a:pPr lvl="1"/>
            <a:r>
              <a:rPr lang="en-US" dirty="0" smtClean="0"/>
              <a:t>Type: Implementation Failure</a:t>
            </a:r>
          </a:p>
          <a:p>
            <a:pPr lvl="1"/>
            <a:r>
              <a:rPr lang="en-US" dirty="0" smtClean="0"/>
              <a:t>74,855 hosts in 30 minutes</a:t>
            </a:r>
          </a:p>
          <a:p>
            <a:pPr lvl="1"/>
            <a:r>
              <a:rPr lang="en-US" dirty="0" smtClean="0"/>
              <a:t>Doubled in size every 8.5 minutes</a:t>
            </a:r>
          </a:p>
          <a:p>
            <a:pPr lvl="1"/>
            <a:r>
              <a:rPr lang="en-US" dirty="0" smtClean="0"/>
              <a:t>90% of the vulnerable target machines were compromised in 10 minutes</a:t>
            </a:r>
          </a:p>
          <a:p>
            <a:pPr lvl="1"/>
            <a:r>
              <a:rPr lang="en-US" dirty="0" smtClean="0"/>
              <a:t>Cause: Buffer Overflow in </a:t>
            </a:r>
            <a:r>
              <a:rPr lang="en-US" dirty="0" err="1" smtClean="0"/>
              <a:t>SQLServer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1598</Words>
  <Application>Microsoft Macintosh PowerPoint</Application>
  <PresentationFormat>On-screen Show (4:3)</PresentationFormat>
  <Paragraphs>297</Paragraphs>
  <Slides>35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Robust Programs and Exception Handling</vt:lpstr>
      <vt:lpstr>Introduction</vt:lpstr>
      <vt:lpstr>Announcements</vt:lpstr>
      <vt:lpstr>Queue Recap</vt:lpstr>
      <vt:lpstr>Queue Recap</vt:lpstr>
      <vt:lpstr>Queue Recap</vt:lpstr>
      <vt:lpstr>Program Robustness</vt:lpstr>
      <vt:lpstr>Robustness</vt:lpstr>
      <vt:lpstr>Why does it matter?</vt:lpstr>
      <vt:lpstr>Why does it matter?</vt:lpstr>
      <vt:lpstr>Implementation Defects</vt:lpstr>
      <vt:lpstr>Syntax Errors</vt:lpstr>
      <vt:lpstr>Runtime Errors</vt:lpstr>
      <vt:lpstr>Logic Errors</vt:lpstr>
      <vt:lpstr>Strategies for Robust Programs</vt:lpstr>
      <vt:lpstr>Structured Exception Handling</vt:lpstr>
      <vt:lpstr>What is an Exception</vt:lpstr>
      <vt:lpstr>Java Exception Heirarchy </vt:lpstr>
      <vt:lpstr>Checked Exceptions</vt:lpstr>
      <vt:lpstr>Unchecked Exceptions</vt:lpstr>
      <vt:lpstr>Creating your own exceptions </vt:lpstr>
      <vt:lpstr>Throwing an Exception</vt:lpstr>
      <vt:lpstr>Throw Example</vt:lpstr>
      <vt:lpstr>Throw Example</vt:lpstr>
      <vt:lpstr>Using Throws</vt:lpstr>
      <vt:lpstr>Catching an Exception</vt:lpstr>
      <vt:lpstr>Exception Ordering Example</vt:lpstr>
      <vt:lpstr>Exception Example</vt:lpstr>
      <vt:lpstr>Finally Example</vt:lpstr>
      <vt:lpstr>The Dark Side</vt:lpstr>
      <vt:lpstr>Disclosure of Sensitive Information</vt:lpstr>
      <vt:lpstr>Fail to an Insecure State</vt:lpstr>
      <vt:lpstr>Catching Exceptions too Broadly</vt:lpstr>
      <vt:lpstr>Return in a Finally</vt:lpstr>
      <vt:lpstr>Exceptions - Key Points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Robust Programs and Exception Handling</dc:title>
  <dc:creator>Jason Taylor</dc:creator>
  <cp:lastModifiedBy>Jason Taylor</cp:lastModifiedBy>
  <cp:revision>5</cp:revision>
  <dcterms:created xsi:type="dcterms:W3CDTF">2009-02-11T22:02:08Z</dcterms:created>
  <dcterms:modified xsi:type="dcterms:W3CDTF">2009-02-11T22:02:29Z</dcterms:modified>
</cp:coreProperties>
</file>